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0017BF-03DF-4937-8E95-3C0249198DC0}" type="datetimeFigureOut">
              <a:rPr lang="en-US" smtClean="0"/>
              <a:pPr/>
              <a:t>3/6/2014</a:t>
            </a:fld>
            <a:endParaRPr lang="en-US"/>
          </a:p>
        </p:txBody>
      </p:sp>
      <p:sp>
        <p:nvSpPr>
          <p:cNvPr id="16" name="Slide Number Placeholder 15"/>
          <p:cNvSpPr>
            <a:spLocks noGrp="1"/>
          </p:cNvSpPr>
          <p:nvPr>
            <p:ph type="sldNum" sz="quarter" idx="11"/>
          </p:nvPr>
        </p:nvSpPr>
        <p:spPr/>
        <p:txBody>
          <a:bodyPr/>
          <a:lstStyle/>
          <a:p>
            <a:fld id="{56701A6E-5726-42C4-9736-BE699E68B73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017BF-03DF-4937-8E95-3C0249198DC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1A6E-5726-42C4-9736-BE699E68B7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017BF-03DF-4937-8E95-3C0249198DC0}"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1A6E-5726-42C4-9736-BE699E68B7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00017BF-03DF-4937-8E95-3C0249198DC0}" type="datetimeFigureOut">
              <a:rPr lang="en-US" smtClean="0"/>
              <a:pPr/>
              <a:t>3/6/2014</a:t>
            </a:fld>
            <a:endParaRPr lang="en-US"/>
          </a:p>
        </p:txBody>
      </p:sp>
      <p:sp>
        <p:nvSpPr>
          <p:cNvPr id="15" name="Slide Number Placeholder 14"/>
          <p:cNvSpPr>
            <a:spLocks noGrp="1"/>
          </p:cNvSpPr>
          <p:nvPr>
            <p:ph type="sldNum" sz="quarter" idx="11"/>
          </p:nvPr>
        </p:nvSpPr>
        <p:spPr/>
        <p:txBody>
          <a:bodyPr/>
          <a:lstStyle/>
          <a:p>
            <a:fld id="{56701A6E-5726-42C4-9736-BE699E68B736}"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00017BF-03DF-4937-8E95-3C0249198DC0}" type="datetimeFigureOut">
              <a:rPr lang="en-US" smtClean="0"/>
              <a:pPr/>
              <a:t>3/6/2014</a:t>
            </a:fld>
            <a:endParaRPr lang="en-US"/>
          </a:p>
        </p:txBody>
      </p:sp>
      <p:sp>
        <p:nvSpPr>
          <p:cNvPr id="13" name="Slide Number Placeholder 12"/>
          <p:cNvSpPr>
            <a:spLocks noGrp="1"/>
          </p:cNvSpPr>
          <p:nvPr>
            <p:ph type="sldNum" sz="quarter" idx="11"/>
          </p:nvPr>
        </p:nvSpPr>
        <p:spPr/>
        <p:txBody>
          <a:bodyPr/>
          <a:lstStyle/>
          <a:p>
            <a:fld id="{56701A6E-5726-42C4-9736-BE699E68B73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00017BF-03DF-4937-8E95-3C0249198DC0}" type="datetimeFigureOut">
              <a:rPr lang="en-US" smtClean="0"/>
              <a:pPr/>
              <a:t>3/6/2014</a:t>
            </a:fld>
            <a:endParaRPr lang="en-US"/>
          </a:p>
        </p:txBody>
      </p:sp>
      <p:sp>
        <p:nvSpPr>
          <p:cNvPr id="9" name="Slide Number Placeholder 8"/>
          <p:cNvSpPr>
            <a:spLocks noGrp="1"/>
          </p:cNvSpPr>
          <p:nvPr>
            <p:ph type="sldNum" sz="quarter" idx="11"/>
          </p:nvPr>
        </p:nvSpPr>
        <p:spPr/>
        <p:txBody>
          <a:bodyPr/>
          <a:lstStyle/>
          <a:p>
            <a:fld id="{56701A6E-5726-42C4-9736-BE699E68B73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00017BF-03DF-4937-8E95-3C0249198DC0}" type="datetimeFigureOut">
              <a:rPr lang="en-US" smtClean="0"/>
              <a:pPr/>
              <a:t>3/6/2014</a:t>
            </a:fld>
            <a:endParaRPr lang="en-US"/>
          </a:p>
        </p:txBody>
      </p:sp>
      <p:sp>
        <p:nvSpPr>
          <p:cNvPr id="15" name="Slide Number Placeholder 14"/>
          <p:cNvSpPr>
            <a:spLocks noGrp="1"/>
          </p:cNvSpPr>
          <p:nvPr>
            <p:ph type="sldNum" sz="quarter" idx="11"/>
          </p:nvPr>
        </p:nvSpPr>
        <p:spPr/>
        <p:txBody>
          <a:bodyPr/>
          <a:lstStyle/>
          <a:p>
            <a:fld id="{56701A6E-5726-42C4-9736-BE699E68B736}"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00017BF-03DF-4937-8E95-3C0249198DC0}" type="datetimeFigureOut">
              <a:rPr lang="en-US" smtClean="0"/>
              <a:pPr/>
              <a:t>3/6/2014</a:t>
            </a:fld>
            <a:endParaRPr lang="en-US"/>
          </a:p>
        </p:txBody>
      </p:sp>
      <p:sp>
        <p:nvSpPr>
          <p:cNvPr id="8" name="Slide Number Placeholder 7"/>
          <p:cNvSpPr>
            <a:spLocks noGrp="1"/>
          </p:cNvSpPr>
          <p:nvPr>
            <p:ph type="sldNum" sz="quarter" idx="11"/>
          </p:nvPr>
        </p:nvSpPr>
        <p:spPr/>
        <p:txBody>
          <a:bodyPr/>
          <a:lstStyle/>
          <a:p>
            <a:fld id="{56701A6E-5726-42C4-9736-BE699E68B73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0017BF-03DF-4937-8E95-3C0249198DC0}" type="datetimeFigureOut">
              <a:rPr lang="en-US" smtClean="0"/>
              <a:pPr/>
              <a:t>3/6/2014</a:t>
            </a:fld>
            <a:endParaRPr lang="en-US"/>
          </a:p>
        </p:txBody>
      </p:sp>
      <p:sp>
        <p:nvSpPr>
          <p:cNvPr id="6" name="Slide Number Placeholder 5"/>
          <p:cNvSpPr>
            <a:spLocks noGrp="1"/>
          </p:cNvSpPr>
          <p:nvPr>
            <p:ph type="sldNum" sz="quarter" idx="11"/>
          </p:nvPr>
        </p:nvSpPr>
        <p:spPr/>
        <p:txBody>
          <a:bodyPr/>
          <a:lstStyle/>
          <a:p>
            <a:fld id="{56701A6E-5726-42C4-9736-BE699E68B736}"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00017BF-03DF-4937-8E95-3C0249198DC0}" type="datetimeFigureOut">
              <a:rPr lang="en-US" smtClean="0"/>
              <a:pPr/>
              <a:t>3/6/2014</a:t>
            </a:fld>
            <a:endParaRPr lang="en-US"/>
          </a:p>
        </p:txBody>
      </p:sp>
      <p:sp>
        <p:nvSpPr>
          <p:cNvPr id="16" name="Slide Number Placeholder 15"/>
          <p:cNvSpPr>
            <a:spLocks noGrp="1"/>
          </p:cNvSpPr>
          <p:nvPr>
            <p:ph type="sldNum" sz="quarter" idx="11"/>
          </p:nvPr>
        </p:nvSpPr>
        <p:spPr/>
        <p:txBody>
          <a:bodyPr/>
          <a:lstStyle/>
          <a:p>
            <a:fld id="{56701A6E-5726-42C4-9736-BE699E68B73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00017BF-03DF-4937-8E95-3C0249198DC0}" type="datetimeFigureOut">
              <a:rPr lang="en-US" smtClean="0"/>
              <a:pPr/>
              <a:t>3/6/2014</a:t>
            </a:fld>
            <a:endParaRPr lang="en-US"/>
          </a:p>
        </p:txBody>
      </p:sp>
      <p:sp>
        <p:nvSpPr>
          <p:cNvPr id="14" name="Slide Number Placeholder 13"/>
          <p:cNvSpPr>
            <a:spLocks noGrp="1"/>
          </p:cNvSpPr>
          <p:nvPr>
            <p:ph type="sldNum" sz="quarter" idx="11"/>
          </p:nvPr>
        </p:nvSpPr>
        <p:spPr/>
        <p:txBody>
          <a:bodyPr/>
          <a:lstStyle/>
          <a:p>
            <a:fld id="{56701A6E-5726-42C4-9736-BE699E68B736}"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00017BF-03DF-4937-8E95-3C0249198DC0}" type="datetimeFigureOut">
              <a:rPr lang="en-US" smtClean="0"/>
              <a:pPr/>
              <a:t>3/6/2014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6701A6E-5726-42C4-9736-BE699E68B7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docid=BAXIiX4Z1T1mqM&amp;tbnid=aA56hUBWWysI9M:&amp;ved=0CAUQjRw&amp;url=http://en.wikipedia.org/wiki/Samuel_and_Sally_Wilson_House&amp;ei=8dcXU8S3Nc3zoATf6YCwDQ&amp;bvm=bv.62578216,d.cGU&amp;psig=AFQjCNFFOBFze54PmtMpc_GyzhvNIvx6xw&amp;ust=139415729912989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0057" y="2971800"/>
            <a:ext cx="7053943" cy="2152650"/>
          </a:xfrm>
        </p:spPr>
        <p:txBody>
          <a:bodyPr/>
          <a:lstStyle/>
          <a:p>
            <a:r>
              <a:rPr lang="en-US" dirty="0" smtClean="0"/>
              <a:t>Underground Railroad Stations</a:t>
            </a:r>
            <a:endParaRPr lang="en-US" dirty="0"/>
          </a:p>
        </p:txBody>
      </p:sp>
    </p:spTree>
    <p:extLst>
      <p:ext uri="{BB962C8B-B14F-4D97-AF65-F5344CB8AC3E}">
        <p14:creationId xmlns:p14="http://schemas.microsoft.com/office/powerpoint/2010/main" val="252097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1066800"/>
          </a:xfrm>
        </p:spPr>
        <p:txBody>
          <a:bodyPr/>
          <a:lstStyle/>
          <a:p>
            <a:pPr algn="ctr"/>
            <a:r>
              <a:rPr lang="en-US" sz="3600" dirty="0" smtClean="0"/>
              <a:t>Harriet Tubman Home of the Aged</a:t>
            </a:r>
            <a:br>
              <a:rPr lang="en-US" sz="3600" dirty="0" smtClean="0"/>
            </a:br>
            <a:r>
              <a:rPr lang="en-US" sz="3600" dirty="0" smtClean="0"/>
              <a:t>Auburn, New York</a:t>
            </a:r>
            <a:endParaRPr lang="en-US" sz="3600" dirty="0"/>
          </a:p>
        </p:txBody>
      </p:sp>
      <p:pic>
        <p:nvPicPr>
          <p:cNvPr id="2050" name="Picture 2" descr="[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229" y="1828800"/>
            <a:ext cx="3527778"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4800600"/>
            <a:ext cx="7620000" cy="1200329"/>
          </a:xfrm>
          <a:prstGeom prst="rect">
            <a:avLst/>
          </a:prstGeom>
          <a:noFill/>
        </p:spPr>
        <p:txBody>
          <a:bodyPr wrap="square" rtlCol="0">
            <a:spAutoFit/>
          </a:bodyPr>
          <a:lstStyle/>
          <a:p>
            <a:r>
              <a:rPr lang="en-US" dirty="0" smtClean="0"/>
              <a:t>Harriet Tubman is one of the most famous conductors of the Underground Railroad. Once she gained freedom herself, she returned back to slave states to help other slaves escape. She offered up her home to those escaping. </a:t>
            </a:r>
            <a:endParaRPr lang="en-US" dirty="0"/>
          </a:p>
        </p:txBody>
      </p:sp>
    </p:spTree>
    <p:extLst>
      <p:ext uri="{BB962C8B-B14F-4D97-AF65-F5344CB8AC3E}">
        <p14:creationId xmlns:p14="http://schemas.microsoft.com/office/powerpoint/2010/main" val="4069327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1295400"/>
          </a:xfrm>
        </p:spPr>
        <p:txBody>
          <a:bodyPr/>
          <a:lstStyle/>
          <a:p>
            <a:pPr algn="ctr"/>
            <a:r>
              <a:rPr lang="en-US" sz="4400" dirty="0" smtClean="0"/>
              <a:t>Friends Meeting House</a:t>
            </a:r>
            <a:br>
              <a:rPr lang="en-US" sz="4400" dirty="0" smtClean="0"/>
            </a:br>
            <a:r>
              <a:rPr lang="en-US" sz="4400" dirty="0" smtClean="0"/>
              <a:t>Wilmington, Delaware</a:t>
            </a:r>
            <a:endParaRPr lang="en-US" sz="4400" dirty="0"/>
          </a:p>
        </p:txBody>
      </p:sp>
      <p:pic>
        <p:nvPicPr>
          <p:cNvPr id="3074" name="Picture 2" descr="Appoquinimink Friends Meeting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28800"/>
            <a:ext cx="3471333"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5181600"/>
            <a:ext cx="7315200" cy="923330"/>
          </a:xfrm>
          <a:prstGeom prst="rect">
            <a:avLst/>
          </a:prstGeom>
          <a:noFill/>
        </p:spPr>
        <p:txBody>
          <a:bodyPr wrap="square" rtlCol="0">
            <a:spAutoFit/>
          </a:bodyPr>
          <a:lstStyle/>
          <a:p>
            <a:r>
              <a:rPr lang="en-US" dirty="0" smtClean="0"/>
              <a:t>Members who attended this Meeting House were very active in the Underground Railroad making it a very resourceful place for slaves to hide. </a:t>
            </a:r>
            <a:endParaRPr lang="en-US" dirty="0"/>
          </a:p>
        </p:txBody>
      </p:sp>
    </p:spTree>
    <p:extLst>
      <p:ext uri="{BB962C8B-B14F-4D97-AF65-F5344CB8AC3E}">
        <p14:creationId xmlns:p14="http://schemas.microsoft.com/office/powerpoint/2010/main" val="409973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0999"/>
            <a:ext cx="7543800" cy="1295401"/>
          </a:xfrm>
        </p:spPr>
        <p:txBody>
          <a:bodyPr/>
          <a:lstStyle/>
          <a:p>
            <a:pPr algn="ctr"/>
            <a:r>
              <a:rPr lang="en-US" sz="4400" dirty="0" smtClean="0"/>
              <a:t>Rokeby</a:t>
            </a:r>
            <a:br>
              <a:rPr lang="en-US" sz="4400" dirty="0" smtClean="0"/>
            </a:br>
            <a:r>
              <a:rPr lang="en-US" sz="4400" dirty="0" smtClean="0"/>
              <a:t>Ferrisburgh, Vermont</a:t>
            </a:r>
            <a:endParaRPr lang="en-US" sz="4400" dirty="0"/>
          </a:p>
        </p:txBody>
      </p:sp>
      <p:pic>
        <p:nvPicPr>
          <p:cNvPr id="4098" name="Picture 2" descr="Roke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48482"/>
            <a:ext cx="4002359" cy="26255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5029200"/>
            <a:ext cx="7467600" cy="923330"/>
          </a:xfrm>
          <a:prstGeom prst="rect">
            <a:avLst/>
          </a:prstGeom>
          <a:noFill/>
        </p:spPr>
        <p:txBody>
          <a:bodyPr wrap="square" rtlCol="0">
            <a:spAutoFit/>
          </a:bodyPr>
          <a:lstStyle/>
          <a:p>
            <a:r>
              <a:rPr lang="en-US" dirty="0" smtClean="0"/>
              <a:t>The four generations of family members that lived in this house wrote in journals and diaries that tell of the mass amount of Underground Railroad activity that occurred in this house. </a:t>
            </a:r>
            <a:endParaRPr lang="en-US" dirty="0"/>
          </a:p>
        </p:txBody>
      </p:sp>
    </p:spTree>
    <p:extLst>
      <p:ext uri="{BB962C8B-B14F-4D97-AF65-F5344CB8AC3E}">
        <p14:creationId xmlns:p14="http://schemas.microsoft.com/office/powerpoint/2010/main" val="2590225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543800" cy="1295400"/>
          </a:xfrm>
        </p:spPr>
        <p:txBody>
          <a:bodyPr/>
          <a:lstStyle/>
          <a:p>
            <a:pPr algn="ctr"/>
            <a:r>
              <a:rPr lang="en-US" sz="4400" dirty="0" smtClean="0"/>
              <a:t>John Brown Cabin</a:t>
            </a:r>
            <a:br>
              <a:rPr lang="en-US" sz="4400" dirty="0" smtClean="0"/>
            </a:br>
            <a:r>
              <a:rPr lang="en-US" sz="4400" dirty="0" smtClean="0"/>
              <a:t>Osawatomie, Kansas</a:t>
            </a:r>
            <a:endParaRPr lang="en-US" sz="4400" dirty="0"/>
          </a:p>
        </p:txBody>
      </p:sp>
      <p:pic>
        <p:nvPicPr>
          <p:cNvPr id="5122" name="Picture 2" descr="John Brown Ca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81200"/>
            <a:ext cx="3607101"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4800600"/>
            <a:ext cx="7391400" cy="646331"/>
          </a:xfrm>
          <a:prstGeom prst="rect">
            <a:avLst/>
          </a:prstGeom>
          <a:noFill/>
        </p:spPr>
        <p:txBody>
          <a:bodyPr wrap="square" rtlCol="0">
            <a:spAutoFit/>
          </a:bodyPr>
          <a:lstStyle/>
          <a:p>
            <a:r>
              <a:rPr lang="en-US" dirty="0" smtClean="0"/>
              <a:t>John Brown’s cabin, one of his many properties, was occasionally a head quarters for abolitionist activity. </a:t>
            </a:r>
            <a:endParaRPr lang="en-US" dirty="0"/>
          </a:p>
        </p:txBody>
      </p:sp>
    </p:spTree>
    <p:extLst>
      <p:ext uri="{BB962C8B-B14F-4D97-AF65-F5344CB8AC3E}">
        <p14:creationId xmlns:p14="http://schemas.microsoft.com/office/powerpoint/2010/main" val="289903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828800"/>
            <a:ext cx="4260850" cy="3205531"/>
          </a:xfrm>
        </p:spPr>
      </p:pic>
      <p:sp>
        <p:nvSpPr>
          <p:cNvPr id="3" name="Title 2"/>
          <p:cNvSpPr>
            <a:spLocks noGrp="1"/>
          </p:cNvSpPr>
          <p:nvPr>
            <p:ph type="title"/>
          </p:nvPr>
        </p:nvSpPr>
        <p:spPr>
          <a:xfrm>
            <a:off x="609600" y="381000"/>
            <a:ext cx="7543800" cy="1240972"/>
          </a:xfrm>
        </p:spPr>
        <p:txBody>
          <a:bodyPr/>
          <a:lstStyle/>
          <a:p>
            <a:pPr algn="ctr"/>
            <a:r>
              <a:rPr lang="en-US" sz="4400" dirty="0" smtClean="0"/>
              <a:t>Moncure Conway House</a:t>
            </a:r>
            <a:br>
              <a:rPr lang="en-US" sz="4400" dirty="0" smtClean="0"/>
            </a:br>
            <a:r>
              <a:rPr lang="en-US" sz="4400" dirty="0" smtClean="0"/>
              <a:t>Falmouth, Virginia</a:t>
            </a:r>
            <a:endParaRPr lang="en-US" sz="4400" dirty="0"/>
          </a:p>
        </p:txBody>
      </p:sp>
      <p:sp>
        <p:nvSpPr>
          <p:cNvPr id="5" name="TextBox 4"/>
          <p:cNvSpPr txBox="1"/>
          <p:nvPr/>
        </p:nvSpPr>
        <p:spPr>
          <a:xfrm>
            <a:off x="685800" y="5257800"/>
            <a:ext cx="7696200" cy="646331"/>
          </a:xfrm>
          <a:prstGeom prst="rect">
            <a:avLst/>
          </a:prstGeom>
          <a:noFill/>
        </p:spPr>
        <p:txBody>
          <a:bodyPr wrap="square" rtlCol="0">
            <a:spAutoFit/>
          </a:bodyPr>
          <a:lstStyle/>
          <a:p>
            <a:r>
              <a:rPr lang="en-US" dirty="0" smtClean="0"/>
              <a:t>In this house, Moncure Conway housed 30 slaves and helped them escape to freedom. </a:t>
            </a:r>
            <a:endParaRPr lang="en-US" dirty="0"/>
          </a:p>
        </p:txBody>
      </p:sp>
    </p:spTree>
    <p:extLst>
      <p:ext uri="{BB962C8B-B14F-4D97-AF65-F5344CB8AC3E}">
        <p14:creationId xmlns:p14="http://schemas.microsoft.com/office/powerpoint/2010/main" val="77186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7543800" cy="1143000"/>
          </a:xfrm>
        </p:spPr>
        <p:txBody>
          <a:bodyPr/>
          <a:lstStyle/>
          <a:p>
            <a:pPr algn="ctr"/>
            <a:r>
              <a:rPr lang="en-US" sz="4000" dirty="0" smtClean="0"/>
              <a:t>Samuel and Sally Wilson House</a:t>
            </a:r>
            <a:br>
              <a:rPr lang="en-US" sz="4000" dirty="0" smtClean="0"/>
            </a:br>
            <a:r>
              <a:rPr lang="en-US" sz="4000" dirty="0" smtClean="0"/>
              <a:t>Cincinnati, Ohio</a:t>
            </a:r>
            <a:endParaRPr lang="en-US" sz="4000" dirty="0"/>
          </a:p>
        </p:txBody>
      </p:sp>
      <p:pic>
        <p:nvPicPr>
          <p:cNvPr id="1026" name="Picture 2" descr="http://upload.wikimedia.org/wikipedia/commons/b/bd/Samuel_and_Sally_Wilson_Hous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371" y="1600200"/>
            <a:ext cx="5029200" cy="3770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5562600"/>
            <a:ext cx="7848600" cy="646331"/>
          </a:xfrm>
          <a:prstGeom prst="rect">
            <a:avLst/>
          </a:prstGeom>
          <a:noFill/>
        </p:spPr>
        <p:txBody>
          <a:bodyPr wrap="square" rtlCol="0">
            <a:spAutoFit/>
          </a:bodyPr>
          <a:lstStyle/>
          <a:p>
            <a:r>
              <a:rPr lang="en-US" dirty="0" smtClean="0"/>
              <a:t>The house of Samuel and Sally Wilson, who were strong abolitionists, was an important stop on the Underground Railroad.</a:t>
            </a:r>
            <a:endParaRPr lang="en-US" dirty="0"/>
          </a:p>
        </p:txBody>
      </p:sp>
    </p:spTree>
    <p:extLst>
      <p:ext uri="{BB962C8B-B14F-4D97-AF65-F5344CB8AC3E}">
        <p14:creationId xmlns:p14="http://schemas.microsoft.com/office/powerpoint/2010/main" val="3703876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81000"/>
            <a:ext cx="7543800" cy="1295400"/>
          </a:xfrm>
        </p:spPr>
        <p:txBody>
          <a:bodyPr/>
          <a:lstStyle/>
          <a:p>
            <a:pPr algn="ctr"/>
            <a:r>
              <a:rPr lang="en-US" sz="4400" dirty="0" smtClean="0"/>
              <a:t>Levi Coffin House</a:t>
            </a:r>
            <a:br>
              <a:rPr lang="en-US" sz="4400" dirty="0" smtClean="0"/>
            </a:br>
            <a:r>
              <a:rPr lang="en-US" sz="4400" dirty="0" smtClean="0"/>
              <a:t>Fountain City, Indiana</a:t>
            </a:r>
            <a:endParaRPr lang="en-US" sz="4400" dirty="0"/>
          </a:p>
        </p:txBody>
      </p:sp>
      <p:pic>
        <p:nvPicPr>
          <p:cNvPr id="2050" name="Picture 2" descr="Levi Coffin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8310"/>
            <a:ext cx="4318468" cy="3212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410200"/>
            <a:ext cx="7620000" cy="923330"/>
          </a:xfrm>
          <a:prstGeom prst="rect">
            <a:avLst/>
          </a:prstGeom>
          <a:noFill/>
        </p:spPr>
        <p:txBody>
          <a:bodyPr wrap="square" rtlCol="0">
            <a:spAutoFit/>
          </a:bodyPr>
          <a:lstStyle/>
          <a:p>
            <a:r>
              <a:rPr lang="en-US" dirty="0" smtClean="0"/>
              <a:t>Levi Coffin is known as the president of the Underground Railroad because of the large amount of slaves he helped to freedom. His house was a “principal depot”.</a:t>
            </a:r>
            <a:endParaRPr lang="en-US" dirty="0"/>
          </a:p>
        </p:txBody>
      </p:sp>
    </p:spTree>
    <p:extLst>
      <p:ext uri="{BB962C8B-B14F-4D97-AF65-F5344CB8AC3E}">
        <p14:creationId xmlns:p14="http://schemas.microsoft.com/office/powerpoint/2010/main" val="80925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0783" y="337456"/>
            <a:ext cx="7543800" cy="1262744"/>
          </a:xfrm>
        </p:spPr>
        <p:txBody>
          <a:bodyPr/>
          <a:lstStyle/>
          <a:p>
            <a:pPr algn="ctr"/>
            <a:r>
              <a:rPr lang="en-US" sz="4400" dirty="0" smtClean="0"/>
              <a:t>Johnson House</a:t>
            </a:r>
            <a:br>
              <a:rPr lang="en-US" sz="4400" dirty="0" smtClean="0"/>
            </a:br>
            <a:r>
              <a:rPr lang="en-US" sz="4400" dirty="0" smtClean="0"/>
              <a:t>Philadelphia, Pennsylvania </a:t>
            </a:r>
            <a:endParaRPr lang="en-US" sz="4400" dirty="0"/>
          </a:p>
        </p:txBody>
      </p:sp>
      <p:pic>
        <p:nvPicPr>
          <p:cNvPr id="3074" name="Picture 2" descr="Johnson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1854927"/>
            <a:ext cx="3890210" cy="2956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181600"/>
            <a:ext cx="7391400" cy="646331"/>
          </a:xfrm>
          <a:prstGeom prst="rect">
            <a:avLst/>
          </a:prstGeom>
          <a:noFill/>
        </p:spPr>
        <p:txBody>
          <a:bodyPr wrap="square" rtlCol="0">
            <a:spAutoFit/>
          </a:bodyPr>
          <a:lstStyle/>
          <a:p>
            <a:r>
              <a:rPr lang="en-US" dirty="0" smtClean="0"/>
              <a:t>The Johnson House was a key site in the movement to end slavery and a very well-known house on the escape to freedom. </a:t>
            </a:r>
            <a:endParaRPr lang="en-US" dirty="0"/>
          </a:p>
        </p:txBody>
      </p:sp>
    </p:spTree>
    <p:extLst>
      <p:ext uri="{BB962C8B-B14F-4D97-AF65-F5344CB8AC3E}">
        <p14:creationId xmlns:p14="http://schemas.microsoft.com/office/powerpoint/2010/main" val="11471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95400"/>
          </a:xfrm>
        </p:spPr>
        <p:txBody>
          <a:bodyPr/>
          <a:lstStyle/>
          <a:p>
            <a:pPr algn="ctr"/>
            <a:r>
              <a:rPr lang="en-US" sz="4400" dirty="0" smtClean="0"/>
              <a:t>Beecher Hall</a:t>
            </a:r>
            <a:br>
              <a:rPr lang="en-US" sz="4400" dirty="0" smtClean="0"/>
            </a:br>
            <a:r>
              <a:rPr lang="en-US" sz="4400" dirty="0" smtClean="0"/>
              <a:t>Jacksonville, Illinois</a:t>
            </a:r>
            <a:endParaRPr lang="en-US" sz="4400" dirty="0"/>
          </a:p>
        </p:txBody>
      </p:sp>
      <p:pic>
        <p:nvPicPr>
          <p:cNvPr id="4098" name="Picture 2" descr="http://www.nps.gov/history/nr/travel/underground/graphics/Illinois_College,_Beecher_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919112"/>
            <a:ext cx="2952750" cy="2843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105400"/>
            <a:ext cx="7010400" cy="646331"/>
          </a:xfrm>
          <a:prstGeom prst="rect">
            <a:avLst/>
          </a:prstGeom>
          <a:noFill/>
        </p:spPr>
        <p:txBody>
          <a:bodyPr wrap="square" rtlCol="0">
            <a:spAutoFit/>
          </a:bodyPr>
          <a:lstStyle/>
          <a:p>
            <a:r>
              <a:rPr lang="en-US" dirty="0" smtClean="0"/>
              <a:t>Beecher Hall is the original building of Illinois College. Slaves were able to hide in the classrooms and residential areas.</a:t>
            </a:r>
            <a:endParaRPr lang="en-US" dirty="0"/>
          </a:p>
        </p:txBody>
      </p:sp>
    </p:spTree>
    <p:extLst>
      <p:ext uri="{BB962C8B-B14F-4D97-AF65-F5344CB8AC3E}">
        <p14:creationId xmlns:p14="http://schemas.microsoft.com/office/powerpoint/2010/main" val="1708628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543800" cy="1295400"/>
          </a:xfrm>
        </p:spPr>
        <p:txBody>
          <a:bodyPr/>
          <a:lstStyle/>
          <a:p>
            <a:pPr algn="ctr"/>
            <a:r>
              <a:rPr lang="en-US" sz="4400" dirty="0" smtClean="0"/>
              <a:t>Second Baptist Church</a:t>
            </a:r>
            <a:br>
              <a:rPr lang="en-US" sz="4400" dirty="0" smtClean="0"/>
            </a:br>
            <a:r>
              <a:rPr lang="en-US" sz="4400" dirty="0" smtClean="0"/>
              <a:t>Detroit, Michigan</a:t>
            </a:r>
            <a:endParaRPr lang="en-US" sz="4400" dirty="0"/>
          </a:p>
        </p:txBody>
      </p:sp>
      <p:pic>
        <p:nvPicPr>
          <p:cNvPr id="5122" name="Picture 2" descr="Second Baptist Chu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828800"/>
            <a:ext cx="2514600" cy="3258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257800"/>
            <a:ext cx="7772400" cy="923330"/>
          </a:xfrm>
          <a:prstGeom prst="rect">
            <a:avLst/>
          </a:prstGeom>
          <a:noFill/>
        </p:spPr>
        <p:txBody>
          <a:bodyPr wrap="square" rtlCol="0">
            <a:spAutoFit/>
          </a:bodyPr>
          <a:lstStyle/>
          <a:p>
            <a:r>
              <a:rPr lang="en-US" dirty="0" smtClean="0"/>
              <a:t>This church help Michigan’s first African American congregation. Soon after, it became apart of the Underground Railroad because of it’s close proximity to Canada.</a:t>
            </a:r>
            <a:endParaRPr lang="en-US" dirty="0"/>
          </a:p>
        </p:txBody>
      </p:sp>
    </p:spTree>
    <p:extLst>
      <p:ext uri="{BB962C8B-B14F-4D97-AF65-F5344CB8AC3E}">
        <p14:creationId xmlns:p14="http://schemas.microsoft.com/office/powerpoint/2010/main" val="232224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1371600"/>
          </a:xfrm>
        </p:spPr>
        <p:txBody>
          <a:bodyPr/>
          <a:lstStyle/>
          <a:p>
            <a:pPr algn="ctr"/>
            <a:r>
              <a:rPr lang="en-US" sz="4400" dirty="0" smtClean="0"/>
              <a:t>George B. Hitchcock House</a:t>
            </a:r>
            <a:br>
              <a:rPr lang="en-US" sz="4400" dirty="0" smtClean="0"/>
            </a:br>
            <a:r>
              <a:rPr lang="en-US" sz="4400" dirty="0" smtClean="0"/>
              <a:t>Lewis, Iowa</a:t>
            </a:r>
            <a:endParaRPr lang="en-US" sz="4400" dirty="0"/>
          </a:p>
        </p:txBody>
      </p:sp>
      <p:pic>
        <p:nvPicPr>
          <p:cNvPr id="6146" name="Picture 2" descr="George B. Hitchcock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981200"/>
            <a:ext cx="3980564" cy="27386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029200"/>
            <a:ext cx="7620000" cy="646331"/>
          </a:xfrm>
          <a:prstGeom prst="rect">
            <a:avLst/>
          </a:prstGeom>
          <a:noFill/>
        </p:spPr>
        <p:txBody>
          <a:bodyPr wrap="square" rtlCol="0">
            <a:spAutoFit/>
          </a:bodyPr>
          <a:lstStyle/>
          <a:p>
            <a:r>
              <a:rPr lang="en-US" dirty="0" smtClean="0"/>
              <a:t>Hitchcock was very active in the abolitionists movement and offered his house to any escaping slave or abolitionist. </a:t>
            </a:r>
            <a:endParaRPr lang="en-US" dirty="0"/>
          </a:p>
        </p:txBody>
      </p:sp>
    </p:spTree>
    <p:extLst>
      <p:ext uri="{BB962C8B-B14F-4D97-AF65-F5344CB8AC3E}">
        <p14:creationId xmlns:p14="http://schemas.microsoft.com/office/powerpoint/2010/main" val="180255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1371600"/>
          </a:xfrm>
        </p:spPr>
        <p:txBody>
          <a:bodyPr/>
          <a:lstStyle/>
          <a:p>
            <a:pPr algn="ctr"/>
            <a:r>
              <a:rPr lang="en-US" sz="4400" dirty="0" smtClean="0"/>
              <a:t>Milton House</a:t>
            </a:r>
            <a:br>
              <a:rPr lang="en-US" sz="4400" dirty="0" smtClean="0"/>
            </a:br>
            <a:r>
              <a:rPr lang="en-US" sz="4400" dirty="0" smtClean="0"/>
              <a:t>Milton, Wisconsin</a:t>
            </a:r>
            <a:endParaRPr lang="en-US" sz="4400" dirty="0"/>
          </a:p>
        </p:txBody>
      </p:sp>
      <p:pic>
        <p:nvPicPr>
          <p:cNvPr id="1026" name="Picture 2" descr="Milton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05000"/>
            <a:ext cx="3058486"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4953000"/>
            <a:ext cx="7696200" cy="646331"/>
          </a:xfrm>
          <a:prstGeom prst="rect">
            <a:avLst/>
          </a:prstGeom>
          <a:noFill/>
        </p:spPr>
        <p:txBody>
          <a:bodyPr wrap="square" rtlCol="0">
            <a:spAutoFit/>
          </a:bodyPr>
          <a:lstStyle/>
          <a:p>
            <a:r>
              <a:rPr lang="en-US" dirty="0" smtClean="0"/>
              <a:t>This house on the Underground Railroad was built by conductor Joseph Goodrich. </a:t>
            </a:r>
            <a:endParaRPr lang="en-US" dirty="0"/>
          </a:p>
        </p:txBody>
      </p:sp>
    </p:spTree>
    <p:extLst>
      <p:ext uri="{BB962C8B-B14F-4D97-AF65-F5344CB8AC3E}">
        <p14:creationId xmlns:p14="http://schemas.microsoft.com/office/powerpoint/2010/main" val="540756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116</TotalTime>
  <Words>331</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Elemental</vt:lpstr>
      <vt:lpstr>Underground Railroad Stations</vt:lpstr>
      <vt:lpstr>Moncure Conway House Falmouth, Virginia</vt:lpstr>
      <vt:lpstr>Samuel and Sally Wilson House Cincinnati, Ohio</vt:lpstr>
      <vt:lpstr>Levi Coffin House Fountain City, Indiana</vt:lpstr>
      <vt:lpstr>Johnson House Philadelphia, Pennsylvania </vt:lpstr>
      <vt:lpstr>Beecher Hall Jacksonville, Illinois</vt:lpstr>
      <vt:lpstr>Second Baptist Church Detroit, Michigan</vt:lpstr>
      <vt:lpstr>George B. Hitchcock House Lewis, Iowa</vt:lpstr>
      <vt:lpstr>Milton House Milton, Wisconsin</vt:lpstr>
      <vt:lpstr>Harriet Tubman Home of the Aged Auburn, New York</vt:lpstr>
      <vt:lpstr>Friends Meeting House Wilmington, Delaware</vt:lpstr>
      <vt:lpstr>Rokeby Ferrisburgh, Vermont</vt:lpstr>
      <vt:lpstr>John Brown Cabin Osawatomie, Kansas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Kilbane</dc:creator>
  <cp:lastModifiedBy>Kelsey Kilbane</cp:lastModifiedBy>
  <cp:revision>14</cp:revision>
  <dcterms:created xsi:type="dcterms:W3CDTF">2014-03-06T00:47:23Z</dcterms:created>
  <dcterms:modified xsi:type="dcterms:W3CDTF">2014-03-07T00:27:23Z</dcterms:modified>
</cp:coreProperties>
</file>